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9" r:id="rId2"/>
    <p:sldId id="1774" r:id="rId3"/>
    <p:sldId id="1765" r:id="rId4"/>
    <p:sldId id="1768" r:id="rId5"/>
    <p:sldId id="1767" r:id="rId6"/>
    <p:sldId id="1780" r:id="rId7"/>
    <p:sldId id="1770" r:id="rId8"/>
    <p:sldId id="1771" r:id="rId9"/>
    <p:sldId id="1772" r:id="rId10"/>
    <p:sldId id="1773" r:id="rId11"/>
    <p:sldId id="1779" r:id="rId12"/>
    <p:sldId id="1775" r:id="rId13"/>
    <p:sldId id="1776" r:id="rId14"/>
    <p:sldId id="1777" r:id="rId15"/>
    <p:sldId id="1778" r:id="rId16"/>
    <p:sldId id="1781" r:id="rId17"/>
    <p:sldId id="1782" r:id="rId18"/>
    <p:sldId id="1784" r:id="rId19"/>
    <p:sldId id="1783" r:id="rId20"/>
    <p:sldId id="1785" r:id="rId21"/>
    <p:sldId id="1786" r:id="rId22"/>
    <p:sldId id="1793" r:id="rId23"/>
    <p:sldId id="1797" r:id="rId24"/>
    <p:sldId id="1787" r:id="rId25"/>
    <p:sldId id="1794" r:id="rId26"/>
    <p:sldId id="1795" r:id="rId27"/>
    <p:sldId id="1796" r:id="rId28"/>
    <p:sldId id="1789" r:id="rId29"/>
    <p:sldId id="1790" r:id="rId30"/>
    <p:sldId id="1791" r:id="rId31"/>
    <p:sldId id="1792" r:id="rId32"/>
    <p:sldId id="1764" r:id="rId33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实验准备" id="{EB11151C-0E14-47B0-8218-1431BF894351}">
          <p14:sldIdLst>
            <p14:sldId id="1774"/>
            <p14:sldId id="1765"/>
            <p14:sldId id="1768"/>
            <p14:sldId id="1767"/>
          </p14:sldIdLst>
        </p14:section>
        <p14:section name="前期交互" id="{E70A8779-9BA5-F34F-B013-B933AB93FD04}">
          <p14:sldIdLst>
            <p14:sldId id="1780"/>
            <p14:sldId id="1770"/>
            <p14:sldId id="1771"/>
            <p14:sldId id="1772"/>
            <p14:sldId id="1773"/>
          </p14:sldIdLst>
        </p14:section>
        <p14:section name="漏洞分析" id="{8141F336-9236-5840-9B95-AC6C5430E62E}">
          <p14:sldIdLst>
            <p14:sldId id="1779"/>
            <p14:sldId id="1775"/>
            <p14:sldId id="1776"/>
            <p14:sldId id="1777"/>
            <p14:sldId id="1778"/>
            <p14:sldId id="1781"/>
            <p14:sldId id="1782"/>
            <p14:sldId id="1784"/>
            <p14:sldId id="1783"/>
            <p14:sldId id="1785"/>
            <p14:sldId id="1786"/>
            <p14:sldId id="1793"/>
            <p14:sldId id="1797"/>
            <p14:sldId id="1787"/>
            <p14:sldId id="1794"/>
            <p14:sldId id="1795"/>
            <p14:sldId id="1796"/>
          </p14:sldIdLst>
        </p14:section>
        <p14:section name="预防建议" id="{B362F16C-7AB5-CC4A-9102-0653AC1CD111}">
          <p14:sldIdLst>
            <p14:sldId id="1789"/>
            <p14:sldId id="1790"/>
            <p14:sldId id="1791"/>
            <p14:sldId id="1792"/>
          </p14:sldIdLst>
        </p14:section>
        <p14:section name="封底" id="{843E591D-6EE2-4691-951C-C0C689F22170}">
          <p14:sldIdLst>
            <p14:sldId id="1764"/>
          </p14:sldIdLst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F8B"/>
    <a:srgbClr val="E0CFBD"/>
    <a:srgbClr val="A62038"/>
    <a:srgbClr val="E8E8E8"/>
    <a:srgbClr val="F2F2F2"/>
    <a:srgbClr val="DBDBDB"/>
    <a:srgbClr val="404040"/>
    <a:srgbClr val="FEE848"/>
    <a:srgbClr val="E85106"/>
    <a:srgbClr val="9F08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4" autoAdjust="0"/>
    <p:restoredTop sz="94307" autoAdjust="0"/>
  </p:normalViewPr>
  <p:slideViewPr>
    <p:cSldViewPr snapToGrid="0" showGuides="1">
      <p:cViewPr varScale="1">
        <p:scale>
          <a:sx n="90" d="100"/>
          <a:sy n="90" d="100"/>
        </p:scale>
        <p:origin x="413" y="62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889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>
            <a:fillRect/>
          </a:stretch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200" b="0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0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/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/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/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000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/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/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500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矩形: 剪去单角 30"/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/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3"/>
          <p:cNvSpPr txBox="1"/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/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vulnhub.com/entry/brainpan-1,51/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36363" y="1639082"/>
            <a:ext cx="8000298" cy="1789918"/>
          </a:xfrm>
        </p:spPr>
        <p:txBody>
          <a:bodyPr/>
          <a:lstStyle/>
          <a:p>
            <a:r>
              <a:rPr lang="en-US" altLang="zh-CN" spc="600" dirty="0"/>
              <a:t>VULNHUB Brainpan</a:t>
            </a:r>
            <a:br>
              <a:rPr lang="en-US" altLang="zh-CN" spc="600" dirty="0"/>
            </a:br>
            <a:r>
              <a:rPr lang="zh-CN" altLang="en-US" spc="600" dirty="0"/>
              <a:t>缓冲区溢出实验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94E671-6FBD-1440-7DF7-06D04F71F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5CFC4A8-0FCD-B526-FA5D-946AACFEFC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使用 </a:t>
            </a:r>
            <a:r>
              <a:rPr kumimoji="1" lang="en-US" altLang="zh-CN" dirty="0" err="1"/>
              <a:t>WinXP</a:t>
            </a:r>
            <a:r>
              <a:rPr kumimoji="1" lang="zh-CN" altLang="en-US" dirty="0"/>
              <a:t> 虚拟机分析文件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9598D7-1C81-C8D5-7EB5-2CA25A1918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WinXP</a:t>
            </a:r>
            <a:r>
              <a:rPr kumimoji="1" lang="zh-CN" altLang="en-US" dirty="0"/>
              <a:t>运行该文件，其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kumimoji="1" lang="zh-CN" altLang="en-US" dirty="0"/>
              <a:t>为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2932</a:t>
            </a:r>
            <a:r>
              <a:rPr kumimoji="1" lang="zh-CN" altLang="en-US" dirty="0"/>
              <a:t>，监听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9999</a:t>
            </a:r>
            <a:r>
              <a:rPr kumimoji="1" lang="zh-CN" altLang="en-US" dirty="0"/>
              <a:t>端口</a:t>
            </a:r>
            <a:endParaRPr kumimoji="1" lang="en-US" altLang="zh-CN" dirty="0"/>
          </a:p>
          <a:p>
            <a:r>
              <a:rPr kumimoji="1" lang="zh-CN" altLang="en-US" dirty="0"/>
              <a:t>猜测和靶机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9999</a:t>
            </a:r>
            <a:r>
              <a:rPr kumimoji="1" lang="zh-CN" altLang="en-US" dirty="0"/>
              <a:t>端口为同一服务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A5C266-26E6-D56F-E5B9-D66E5D1574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10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9F4A68A-470A-6487-34C8-5C5CB7201378}"/>
              </a:ext>
            </a:extLst>
          </p:cNvPr>
          <p:cNvGrpSpPr/>
          <p:nvPr/>
        </p:nvGrpSpPr>
        <p:grpSpPr>
          <a:xfrm>
            <a:off x="1015999" y="2872170"/>
            <a:ext cx="10401301" cy="3431844"/>
            <a:chOff x="1015999" y="2457576"/>
            <a:chExt cx="10401301" cy="343184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2D0739E-7FD9-8D4A-0201-2D50FBEB4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999" y="2457576"/>
              <a:ext cx="5239455" cy="343184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AC98430-849E-9612-1E2B-7F756A826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4900" y="2469934"/>
              <a:ext cx="7772400" cy="3419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9704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3"/>
          <p:cNvSpPr txBox="1"/>
          <p:nvPr/>
        </p:nvSpPr>
        <p:spPr>
          <a:xfrm>
            <a:off x="8475865" y="3550435"/>
            <a:ext cx="286425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预防建议</a:t>
            </a:r>
          </a:p>
        </p:txBody>
      </p:sp>
      <p:sp>
        <p:nvSpPr>
          <p:cNvPr id="5" name="Object 205"/>
          <p:cNvSpPr txBox="1"/>
          <p:nvPr/>
        </p:nvSpPr>
        <p:spPr>
          <a:xfrm>
            <a:off x="4710315" y="3550435"/>
            <a:ext cx="286425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b="1" spc="300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03-</a:t>
            </a:r>
            <a:r>
              <a:rPr lang="zh-CN" altLang="en-US" sz="3000" b="1" spc="300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漏洞分析</a:t>
            </a:r>
          </a:p>
        </p:txBody>
      </p:sp>
      <p:sp>
        <p:nvSpPr>
          <p:cNvPr id="7" name="Object 207"/>
          <p:cNvSpPr txBox="1"/>
          <p:nvPr/>
        </p:nvSpPr>
        <p:spPr>
          <a:xfrm>
            <a:off x="8425065" y="1626385"/>
            <a:ext cx="300012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前期交互</a:t>
            </a:r>
          </a:p>
        </p:txBody>
      </p:sp>
      <p:sp>
        <p:nvSpPr>
          <p:cNvPr id="9" name="Object 209"/>
          <p:cNvSpPr txBox="1"/>
          <p:nvPr/>
        </p:nvSpPr>
        <p:spPr>
          <a:xfrm>
            <a:off x="4703965" y="1626385"/>
            <a:ext cx="2777727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实验准备</a:t>
            </a:r>
            <a:endParaRPr lang="zh-CN" altLang="en-US" sz="900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402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42BCF46-3DFF-1C38-05C6-213523AB37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探测是否存在缓冲区溢出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206BB7-CA17-ACA6-0336-8EB574E899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5" y="1498600"/>
            <a:ext cx="5555177" cy="4286377"/>
          </a:xfrm>
        </p:spPr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WinXP</a:t>
            </a:r>
            <a:r>
              <a:rPr kumimoji="1" lang="zh-CN" altLang="en-US" dirty="0"/>
              <a:t>机器中运行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brainpan</a:t>
            </a:r>
          </a:p>
          <a:p>
            <a:r>
              <a:rPr kumimoji="1" lang="zh-CN" altLang="en-US" dirty="0"/>
              <a:t>使用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Immunity</a:t>
            </a:r>
            <a:r>
              <a:rPr kumimoji="1" lang="en-US" altLang="zh-CN" dirty="0"/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Debugger</a:t>
            </a:r>
            <a:r>
              <a:rPr kumimoji="1" lang="zh-CN" altLang="en-US" dirty="0"/>
              <a:t>监视栈、寄存器、内存空间的变化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spike</a:t>
            </a:r>
            <a:r>
              <a:rPr kumimoji="1" lang="zh-CN" altLang="en-US" dirty="0"/>
              <a:t>发送探测报文，探测是否存在缓冲区溢出</a:t>
            </a:r>
            <a:endParaRPr kumimoji="1" lang="en-US" altLang="zh-CN" dirty="0"/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WinXP</a:t>
            </a:r>
            <a:r>
              <a:rPr kumimoji="1" lang="zh-CN" altLang="en-US" dirty="0"/>
              <a:t>机器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9999</a:t>
            </a:r>
            <a:r>
              <a:rPr kumimoji="1" lang="zh-CN" altLang="en-US" dirty="0"/>
              <a:t>端口的服务崩溃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E8C5D0-3591-A285-3CEF-33B2C5C0A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D7288D-753A-46F7-4137-73AD5F4FC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009" y="1498600"/>
            <a:ext cx="4564175" cy="384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59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6BE4A42-479E-594B-D95D-D3D25D06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探测是否存在缓冲区溢出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2A9DC5-6436-532A-75EE-62FEE18B96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栈空间全为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1" lang="zh-CN" altLang="en-US" dirty="0"/>
              <a:t>，确定存在缓冲区溢出漏洞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8F8A56-4594-5224-F8ED-5AF8D4172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519BC8-CE5F-7787-B966-DBBA458C9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26995"/>
            <a:ext cx="7772400" cy="407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18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900518B-3844-656B-74F7-439E8B1E91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判断溢出大致长度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930525-0612-1BEA-4913-1560D14E72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大致发送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1152</a:t>
            </a:r>
            <a:r>
              <a:rPr kumimoji="1" lang="zh-CN" altLang="en-US" dirty="0"/>
              <a:t>字节后，返回地址被覆盖，程序崩溃</a:t>
            </a:r>
            <a:endParaRPr kumimoji="1" lang="en-US" altLang="zh-CN" dirty="0"/>
          </a:p>
          <a:p>
            <a:r>
              <a:rPr kumimoji="1" lang="zh-CN" altLang="en-US" dirty="0"/>
              <a:t>因此注入点到返回地址之间的距离应该小于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1152</a:t>
            </a:r>
            <a:r>
              <a:rPr kumimoji="1" lang="zh-CN" altLang="en-US" dirty="0"/>
              <a:t>字节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054D06-AE14-6FC4-9D2F-A93BAB0C0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E36B0E-EEFE-F399-E2D1-B22643817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015" y="3920805"/>
            <a:ext cx="5836331" cy="10690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C3254A-6E22-E3C7-A21E-A85D0B06A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89"/>
          <a:stretch/>
        </p:blipFill>
        <p:spPr>
          <a:xfrm>
            <a:off x="774700" y="2607275"/>
            <a:ext cx="4953000" cy="386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51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1CC62F-7A41-6F85-6A97-346FF85B1A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判断溢出准确长度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E6404-04A1-9420-2E31-28A8A2D821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metasploit</a:t>
            </a:r>
            <a:r>
              <a:rPr kumimoji="1" lang="zh-CN" altLang="en" dirty="0"/>
              <a:t>中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kumimoji="1" lang="en" altLang="zh-CN" dirty="0" err="1"/>
              <a:t>_create</a:t>
            </a:r>
            <a:r>
              <a:rPr kumimoji="1" lang="zh-CN" altLang="en" dirty="0"/>
              <a:t>创建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1152</a:t>
            </a:r>
            <a:r>
              <a:rPr kumimoji="1" lang="zh-CN" altLang="en-US" dirty="0"/>
              <a:t>字节的位模式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9D37E2-ACBC-8E62-FF37-22273ED57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237263-5878-06A2-D98B-08CD09C3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46" y="3429000"/>
            <a:ext cx="10402207" cy="25192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B256BC-58B9-9118-9E6C-7DDA84C25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47" y="2308103"/>
            <a:ext cx="10402202" cy="87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4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2BBA2E-62FF-9F5E-AF74-BC8F9B1149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判断溢出准确长度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3078EE-BF1D-757F-D2EC-981AFA3981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EPI</a:t>
            </a:r>
            <a:r>
              <a:rPr kumimoji="1" lang="zh-CN" altLang="en-US" dirty="0"/>
              <a:t>的值被替换成了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35724134</a:t>
            </a:r>
          </a:p>
          <a:p>
            <a:r>
              <a:rPr kumimoji="1" lang="zh-CN" altLang="en-US" dirty="0"/>
              <a:t>使用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metasploit</a:t>
            </a:r>
            <a:r>
              <a:rPr kumimoji="1" lang="zh-CN" altLang="en" dirty="0"/>
              <a:t>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pattern</a:t>
            </a:r>
            <a:r>
              <a:rPr kumimoji="1" lang="en-US" altLang="zh-CN" dirty="0" err="1"/>
              <a:t>_offset</a:t>
            </a:r>
            <a:r>
              <a:rPr kumimoji="1" lang="zh-CN" altLang="en-US" dirty="0"/>
              <a:t>判断返回地址与注入点的准确距离为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524</a:t>
            </a:r>
            <a:r>
              <a:rPr kumimoji="1" lang="zh-CN" altLang="en-US" dirty="0"/>
              <a:t>字节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8DF09F-F228-CD93-F5A7-457D888A4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B219EA-9BB7-8426-19CA-EE817479A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01"/>
          <a:stretch/>
        </p:blipFill>
        <p:spPr>
          <a:xfrm>
            <a:off x="892372" y="3181040"/>
            <a:ext cx="5422544" cy="31431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C9FA7D-544B-739C-725F-47BDB1677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290" y="4233274"/>
            <a:ext cx="5452934" cy="10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24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A9A7EE1-5754-59B3-6F4A-E0BB7BE890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排除坏字节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6851F5-F0F0-76C6-4D1E-0AD2DB7AE2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6" y="1498600"/>
            <a:ext cx="3795461" cy="4286377"/>
          </a:xfrm>
        </p:spPr>
        <p:txBody>
          <a:bodyPr/>
          <a:lstStyle/>
          <a:p>
            <a:r>
              <a:rPr kumimoji="1" lang="zh-CN" altLang="en-US" dirty="0"/>
              <a:t>确定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brainpan</a:t>
            </a:r>
            <a:r>
              <a:rPr kumimoji="1" lang="zh-CN" altLang="en-US" dirty="0"/>
              <a:t>程序能够接受的字符范围</a:t>
            </a:r>
            <a:endParaRPr kumimoji="1" lang="en-US" altLang="zh-CN" dirty="0"/>
          </a:p>
          <a:p>
            <a:r>
              <a:rPr kumimoji="1" lang="zh-CN" altLang="en-US" dirty="0"/>
              <a:t>测试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0x00-0xff</a:t>
            </a:r>
          </a:p>
          <a:p>
            <a:r>
              <a:rPr kumimoji="1" lang="zh-CN" altLang="en-US" dirty="0"/>
              <a:t>只有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  <a:r>
              <a:rPr kumimoji="1" lang="zh-CN" altLang="en-US" dirty="0"/>
              <a:t>是坏字节</a:t>
            </a:r>
            <a:endParaRPr kumimoji="1" lang="en-US" altLang="zh-CN" dirty="0"/>
          </a:p>
          <a:p>
            <a:r>
              <a:rPr kumimoji="1" lang="zh-CN" altLang="en-US" dirty="0"/>
              <a:t>注入的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shellcode</a:t>
            </a:r>
            <a:r>
              <a:rPr kumimoji="1" lang="zh-CN" altLang="en-US" dirty="0"/>
              <a:t>中只能包含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0x01-0xff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E5BAAD-C28A-D3C7-CAF6-4D7CB016FB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2F40EE-29B6-ECA5-04FE-A7079556A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533" y="1498600"/>
            <a:ext cx="5286984" cy="43648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F203B7-CE13-3F91-8215-DC34A86B4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6843" y="1499030"/>
            <a:ext cx="1024443" cy="436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5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3F917CD-13A6-333C-F75D-AEBF5DCBCB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寻找跳转指令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EBFA09-8197-02E8-760B-FADABC2800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发现程序中有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jmp</a:t>
            </a:r>
            <a:r>
              <a:rPr kumimoji="1" lang="zh-CN" altLang="en-US" dirty="0"/>
              <a:t>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esp</a:t>
            </a:r>
            <a:r>
              <a:rPr kumimoji="1" lang="zh-CN" altLang="en-US" dirty="0"/>
              <a:t>指令，可以直接使用</a:t>
            </a:r>
            <a:endParaRPr kumimoji="1" lang="en-US" altLang="zh-CN" dirty="0"/>
          </a:p>
          <a:p>
            <a:r>
              <a:rPr kumimoji="1" lang="zh-CN" altLang="en-US" dirty="0"/>
              <a:t>将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jmp</a:t>
            </a:r>
            <a:r>
              <a:rPr kumimoji="1" lang="zh-CN" altLang="en-US" dirty="0"/>
              <a:t>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esp</a:t>
            </a:r>
            <a:r>
              <a:rPr kumimoji="1" lang="zh-CN" altLang="en-US" dirty="0"/>
              <a:t>指令的地址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311712F3</a:t>
            </a:r>
            <a:r>
              <a:rPr kumimoji="1" lang="zh-CN" altLang="en-US" dirty="0"/>
              <a:t>作为返回地址</a:t>
            </a:r>
            <a:endParaRPr kumimoji="1" lang="en-US" altLang="zh-CN" dirty="0"/>
          </a:p>
          <a:p>
            <a:r>
              <a:rPr kumimoji="1" lang="zh-CN" altLang="en-US" dirty="0"/>
              <a:t>让程序在执行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ret</a:t>
            </a:r>
            <a:r>
              <a:rPr kumimoji="1" lang="zh-CN" altLang="en-US" dirty="0"/>
              <a:t>后跳转到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jmp</a:t>
            </a:r>
            <a:r>
              <a:rPr kumimoji="1" lang="zh-CN" altLang="en-US" dirty="0"/>
              <a:t>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esp</a:t>
            </a:r>
            <a:r>
              <a:rPr kumimoji="1" lang="zh-CN" altLang="en-US" dirty="0"/>
              <a:t>指令处，进而在栈顶开始执行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81CB28-C892-BE8F-887C-34C2A0721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058FFB-B867-9C3F-D613-F93E1BBE5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780"/>
          <a:stretch/>
        </p:blipFill>
        <p:spPr>
          <a:xfrm>
            <a:off x="3024315" y="3429000"/>
            <a:ext cx="6143369" cy="23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25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A949828-F6DA-D120-9F11-5F26DC6247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生成</a:t>
            </a:r>
            <a:r>
              <a:rPr kumimoji="1" lang="en" altLang="zh-CN" dirty="0"/>
              <a:t>shellcode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AE67FB-D352-7B5D-4746-139BA3949F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msfvenom</a:t>
            </a:r>
            <a:r>
              <a:rPr kumimoji="1" lang="zh-CN" altLang="en" dirty="0"/>
              <a:t>生成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r>
              <a:rPr kumimoji="1" lang="zh-CN" altLang="en-US" dirty="0"/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7EF4D8-33A7-1F8C-6963-4C48DC281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431284-ECF8-27EB-5DBD-A2F26C051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119" y="2089912"/>
            <a:ext cx="6223762" cy="437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4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3"/>
          <p:cNvSpPr txBox="1"/>
          <p:nvPr/>
        </p:nvSpPr>
        <p:spPr>
          <a:xfrm>
            <a:off x="8475865" y="3550435"/>
            <a:ext cx="286425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预防建议</a:t>
            </a:r>
          </a:p>
        </p:txBody>
      </p:sp>
      <p:sp>
        <p:nvSpPr>
          <p:cNvPr id="5" name="Object 205"/>
          <p:cNvSpPr txBox="1"/>
          <p:nvPr/>
        </p:nvSpPr>
        <p:spPr>
          <a:xfrm>
            <a:off x="4710315" y="3550435"/>
            <a:ext cx="286425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漏洞分析</a:t>
            </a:r>
          </a:p>
        </p:txBody>
      </p:sp>
      <p:sp>
        <p:nvSpPr>
          <p:cNvPr id="7" name="Object 207"/>
          <p:cNvSpPr txBox="1"/>
          <p:nvPr/>
        </p:nvSpPr>
        <p:spPr>
          <a:xfrm>
            <a:off x="8425065" y="1626385"/>
            <a:ext cx="300012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前期交互</a:t>
            </a:r>
          </a:p>
        </p:txBody>
      </p:sp>
      <p:sp>
        <p:nvSpPr>
          <p:cNvPr id="9" name="Object 209"/>
          <p:cNvSpPr txBox="1"/>
          <p:nvPr/>
        </p:nvSpPr>
        <p:spPr>
          <a:xfrm>
            <a:off x="4703965" y="1626385"/>
            <a:ext cx="2777727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b="1" spc="300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01-</a:t>
            </a:r>
            <a:r>
              <a:rPr lang="zh-CN" altLang="en-US" sz="3000" b="1" spc="300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实验准备</a:t>
            </a:r>
            <a:endParaRPr lang="zh-CN" altLang="en-US" sz="900" b="1" spc="300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4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7D425A6-5A66-DE4F-8E18-A7EF174721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生成</a:t>
            </a:r>
            <a:r>
              <a:rPr kumimoji="1" lang="en" altLang="zh-CN" dirty="0"/>
              <a:t>shellcode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B13D47-7B2A-E856-7DFB-22150B0D4C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63A2EC-ADCC-29C1-BBEE-AADF9E67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72" y="1571997"/>
            <a:ext cx="2997173" cy="4680517"/>
          </a:xfrm>
          <a:prstGeom prst="rect">
            <a:avLst/>
          </a:prstGeom>
        </p:spPr>
      </p:pic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973B7CAF-E187-AE08-EB20-6A9614A27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317429"/>
              </p:ext>
            </p:extLst>
          </p:nvPr>
        </p:nvGraphicFramePr>
        <p:xfrm>
          <a:off x="4723391" y="2664224"/>
          <a:ext cx="6817820" cy="24960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08910">
                  <a:extLst>
                    <a:ext uri="{9D8B030D-6E8A-4147-A177-3AD203B41FA5}">
                      <a16:colId xmlns:a16="http://schemas.microsoft.com/office/drawing/2014/main" val="2036375444"/>
                    </a:ext>
                  </a:extLst>
                </a:gridCol>
                <a:gridCol w="3408910">
                  <a:extLst>
                    <a:ext uri="{9D8B030D-6E8A-4147-A177-3AD203B41FA5}">
                      <a16:colId xmlns:a16="http://schemas.microsoft.com/office/drawing/2014/main" val="2892941193"/>
                    </a:ext>
                  </a:extLst>
                </a:gridCol>
              </a:tblGrid>
              <a:tr h="4992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偏移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字节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08077"/>
                  </a:ext>
                </a:extLst>
              </a:tr>
              <a:tr h="49921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200" b="0" kern="1200" spc="3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0-524</a:t>
                      </a:r>
                      <a:endParaRPr kumimoji="1" lang="zh-CN" altLang="en-US" sz="2200" b="0" kern="1200" spc="3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全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zh-CN" sz="2200" b="0" kern="1200" spc="3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‘A’</a:t>
                      </a:r>
                      <a:endParaRPr kumimoji="1" lang="zh-CN" altLang="en-US" sz="2200" b="0" kern="1200" spc="3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440669"/>
                  </a:ext>
                </a:extLst>
              </a:tr>
              <a:tr h="49921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200" b="0" kern="1200" spc="3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524-527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（返回地址）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200" b="0" kern="1200" spc="3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0xF3121731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（小端法）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860265"/>
                  </a:ext>
                </a:extLst>
              </a:tr>
              <a:tr h="49921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200" b="0" kern="1200" spc="3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528-544</a:t>
                      </a:r>
                      <a:endParaRPr kumimoji="1" lang="zh-CN" altLang="en-US" sz="2200" b="0" kern="1200" spc="3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全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zh-CN" sz="2200" b="0" kern="1200" spc="3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0x90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kumimoji="1" lang="en-US" altLang="zh-CN" sz="2200" b="0" kern="1200" spc="3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decode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857054"/>
                  </a:ext>
                </a:extLst>
              </a:tr>
              <a:tr h="49921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200" b="0" kern="1200" spc="3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544-</a:t>
                      </a:r>
                      <a:endParaRPr kumimoji="1" lang="zh-CN" altLang="en-US" sz="2200" b="0" kern="1200" spc="3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200" b="0" kern="1200" spc="3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Shell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zh-CN" sz="2200" b="0" kern="1200" spc="3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code</a:t>
                      </a:r>
                      <a:endParaRPr kumimoji="1" lang="zh-CN" altLang="en-US" sz="2200" b="0" kern="1200" spc="3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285066"/>
                  </a:ext>
                </a:extLst>
              </a:tr>
            </a:tbl>
          </a:graphicData>
        </a:graphic>
      </p:graphicFrame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7DAABA35-25BE-70B9-BCD2-AFB664E455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23390" y="1595720"/>
            <a:ext cx="3861211" cy="598488"/>
          </a:xfrm>
        </p:spPr>
        <p:txBody>
          <a:bodyPr/>
          <a:lstStyle/>
          <a:p>
            <a:r>
              <a:rPr kumimoji="1" lang="zh-CN" altLang="en-US" dirty="0"/>
              <a:t>发送的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zh-CN" altLang="en-US" dirty="0"/>
              <a:t>报文格式</a:t>
            </a:r>
          </a:p>
        </p:txBody>
      </p:sp>
    </p:spTree>
    <p:extLst>
      <p:ext uri="{BB962C8B-B14F-4D97-AF65-F5344CB8AC3E}">
        <p14:creationId xmlns:p14="http://schemas.microsoft.com/office/powerpoint/2010/main" val="688518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57D3CE8-4AF7-5D10-44E5-15FEC2053E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获取</a:t>
            </a:r>
            <a:r>
              <a:rPr kumimoji="1" lang="en-US" altLang="zh-CN" dirty="0" err="1"/>
              <a:t>WinXP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shell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2AFA43-8FB2-084B-0802-170B8E3462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发送构造的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kumimoji="1" lang="zh-CN" altLang="en-US" dirty="0"/>
              <a:t>报文，拿到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WinXP</a:t>
            </a:r>
            <a:r>
              <a:rPr kumimoji="1" lang="zh-CN" altLang="en-US" dirty="0"/>
              <a:t>的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reverse</a:t>
            </a:r>
            <a:r>
              <a:rPr kumimoji="1" lang="zh-CN" altLang="en-US" dirty="0"/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DDE681-10ED-89D7-2042-F6A696BCA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EC1438-41DB-7131-637D-07385435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236" y="2721416"/>
            <a:ext cx="7259528" cy="28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18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A949828-F6DA-D120-9F11-5F26DC6247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生成针对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的</a:t>
            </a:r>
            <a:r>
              <a:rPr kumimoji="1" lang="en" altLang="zh-CN" dirty="0"/>
              <a:t>shellcode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AE67FB-D352-7B5D-4746-139BA3949F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msfvenom</a:t>
            </a:r>
            <a:r>
              <a:rPr kumimoji="1" lang="zh-CN" altLang="en" dirty="0"/>
              <a:t>生成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r>
              <a:rPr kumimoji="1" lang="zh-CN" altLang="en-US" dirty="0"/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7EF4D8-33A7-1F8C-6963-4C48DC281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3E38C5-C51D-5944-41B9-8DB36251F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681" y="2137044"/>
            <a:ext cx="7453684" cy="427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67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521ABD5-0AF9-B395-8AC4-E314735BC6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获取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 </a:t>
            </a:r>
            <a:r>
              <a:rPr kumimoji="1" lang="en-US" altLang="zh-CN" dirty="0"/>
              <a:t>shell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993178-B613-67B7-21C4-752722752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F18082-6848-F9AD-53C2-97BA60D64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156" y="1943099"/>
            <a:ext cx="6341687" cy="361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20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709BBF8-2448-905A-B922-6ABDA5843D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查看特权用户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129E0A-B475-FF3E-319E-97CBE90F5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144F69-DA9E-D225-30C1-037B2EBFC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225" y="1554590"/>
            <a:ext cx="7329549" cy="17268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7AAB0B-20D5-4D0B-2E8A-39D5BE0E1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224" y="3738261"/>
            <a:ext cx="7329549" cy="17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37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A58BCBB-1648-C92F-4236-7990682C46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拿到</a:t>
            </a:r>
            <a:r>
              <a:rPr kumimoji="1" lang="en-US" altLang="zh-CN" dirty="0"/>
              <a:t>root</a:t>
            </a:r>
            <a:r>
              <a:rPr kumimoji="1" lang="zh-CN" altLang="en-US" dirty="0"/>
              <a:t>权限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9DB42A-C53D-486E-8637-698D8F8CD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CCBF3A-4E97-FB41-349A-07BB644D5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72" y="1391680"/>
            <a:ext cx="5937936" cy="48332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2FD84F-AE39-9E5D-7871-258E598C0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154" y="1391680"/>
            <a:ext cx="4686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65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652FAFF-9137-77E6-3B5D-214E2D57AF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查看密码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161773-408A-D985-6017-61A2479E0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4B6A23-FC2C-AE9E-1959-3A57A847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10" y="1803400"/>
            <a:ext cx="4457700" cy="3251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CDB486-980F-1A85-E432-FBC83137C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990" y="1803400"/>
            <a:ext cx="48387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64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4F7EB9C-BA9E-26B6-486B-A8317FB800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修改用户密码并登录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ECAE2C-EF5B-D2B6-7539-58DA29291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EE2E18-D201-C5DE-DF1F-2BC830729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26" b="-1"/>
          <a:stretch/>
        </p:blipFill>
        <p:spPr>
          <a:xfrm>
            <a:off x="892372" y="2366683"/>
            <a:ext cx="4470461" cy="23300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B35CF8-29EF-9D69-39A3-5833821B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128" y="1708493"/>
            <a:ext cx="56515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99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3"/>
          <p:cNvSpPr txBox="1"/>
          <p:nvPr/>
        </p:nvSpPr>
        <p:spPr>
          <a:xfrm>
            <a:off x="8475865" y="3550435"/>
            <a:ext cx="286425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b="1" spc="300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04-</a:t>
            </a:r>
            <a:r>
              <a:rPr lang="zh-CN" altLang="en-US" sz="3000" b="1" spc="300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预防建议</a:t>
            </a:r>
          </a:p>
        </p:txBody>
      </p:sp>
      <p:sp>
        <p:nvSpPr>
          <p:cNvPr id="5" name="Object 205"/>
          <p:cNvSpPr txBox="1"/>
          <p:nvPr/>
        </p:nvSpPr>
        <p:spPr>
          <a:xfrm>
            <a:off x="4710315" y="3550435"/>
            <a:ext cx="286425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漏洞分析</a:t>
            </a:r>
          </a:p>
        </p:txBody>
      </p:sp>
      <p:sp>
        <p:nvSpPr>
          <p:cNvPr id="7" name="Object 207"/>
          <p:cNvSpPr txBox="1"/>
          <p:nvPr/>
        </p:nvSpPr>
        <p:spPr>
          <a:xfrm>
            <a:off x="8425065" y="1626385"/>
            <a:ext cx="300012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前期交互</a:t>
            </a:r>
          </a:p>
        </p:txBody>
      </p:sp>
      <p:sp>
        <p:nvSpPr>
          <p:cNvPr id="9" name="Object 209"/>
          <p:cNvSpPr txBox="1"/>
          <p:nvPr/>
        </p:nvSpPr>
        <p:spPr>
          <a:xfrm>
            <a:off x="4703965" y="1626385"/>
            <a:ext cx="2777727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实验准备</a:t>
            </a:r>
            <a:endParaRPr lang="zh-CN" altLang="en-US" sz="900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634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BB7DD98-C22F-6D0B-A3D9-F1EC8BE3FA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栈随机化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67309B-861F-2CAC-C4C1-73EC755FDA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栈的位置在程序每次运行的时候都有变化</a:t>
            </a:r>
            <a:endParaRPr kumimoji="1" lang="en-US" altLang="zh-CN" dirty="0"/>
          </a:p>
          <a:p>
            <a:r>
              <a:rPr kumimoji="1" lang="zh-CN" altLang="en-US" dirty="0"/>
              <a:t>不同的机器运行同样的代码，它们的栈地址不同</a:t>
            </a:r>
            <a:endParaRPr kumimoji="1" lang="en-US" altLang="zh-CN" dirty="0"/>
          </a:p>
          <a:p>
            <a:r>
              <a:rPr kumimoji="1" lang="zh-CN" altLang="en-US" dirty="0"/>
              <a:t>程序开始时，在栈上分配一段随机大小的空间</a:t>
            </a:r>
            <a:endParaRPr kumimoji="1" lang="en-US" altLang="zh-CN" dirty="0"/>
          </a:p>
          <a:p>
            <a:r>
              <a:rPr kumimoji="1" lang="zh-CN" altLang="en-US" dirty="0"/>
              <a:t>地址空间布局随机化（代码、栈、全局变量、堆数据加载到不同区域）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E0F146-6B24-125B-001C-2E7FAC5C6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E8BB5C-34CD-E95D-7D42-58F4AEE8E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202" y="4057135"/>
            <a:ext cx="5387595" cy="183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12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FB7C9F3-B97B-5410-6238-6B3F45A248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实验准备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6E36DF-7C91-7E6E-EF80-371D44A599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靶机下载：</a:t>
            </a:r>
            <a:r>
              <a:rPr lang="en" altLang="zh-CN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https://www.vulnhub.com/entry/brainpan-1,51/</a:t>
            </a:r>
            <a:endParaRPr lang="en" altLang="zh-CN" sz="2400" b="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/>
              <a:t>工具：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Kail, Nmap, Metasploit, Immunity Debugger, Python…</a:t>
            </a:r>
          </a:p>
          <a:p>
            <a:r>
              <a:rPr kumimoji="1" lang="zh-CN" altLang="en-US" dirty="0"/>
              <a:t>环境搭建：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607772-47F5-1438-AA60-68B755521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1B1FB04-428B-5857-AE5D-6002490860EC}"/>
              </a:ext>
            </a:extLst>
          </p:cNvPr>
          <p:cNvGrpSpPr/>
          <p:nvPr/>
        </p:nvGrpSpPr>
        <p:grpSpPr>
          <a:xfrm>
            <a:off x="1171981" y="4249271"/>
            <a:ext cx="10245319" cy="2164230"/>
            <a:chOff x="1635773" y="3700576"/>
            <a:chExt cx="9848037" cy="227023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2845030-5706-56E0-54F3-31B86592B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0172" y="4299993"/>
              <a:ext cx="2134286" cy="160657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F32A3E1-BF36-C1B0-12C7-B0DF85C69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0075" y="4299993"/>
              <a:ext cx="1708644" cy="1670814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7D64051-C466-FB33-5D3C-37331868C14E}"/>
                </a:ext>
              </a:extLst>
            </p:cNvPr>
            <p:cNvSpPr txBox="1"/>
            <p:nvPr/>
          </p:nvSpPr>
          <p:spPr>
            <a:xfrm>
              <a:off x="3540734" y="3700576"/>
              <a:ext cx="5167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靶机：</a:t>
              </a:r>
              <a:r>
                <a:rPr kumimoji="1" lang="en-US" altLang="zh-CN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Ubuntu with Brainpan</a:t>
              </a:r>
              <a:endParaRPr kumimoji="1"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C114B2D-758C-49EA-215A-6DC93FC7B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5773" y="4299993"/>
              <a:ext cx="1442849" cy="1606578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F8459AF-BF53-7F8D-F928-1B7CF8E1A1F2}"/>
                </a:ext>
              </a:extLst>
            </p:cNvPr>
            <p:cNvSpPr txBox="1"/>
            <p:nvPr/>
          </p:nvSpPr>
          <p:spPr>
            <a:xfrm>
              <a:off x="1984224" y="371323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攻击机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AC3E531-950D-6327-2F1F-43897687F81C}"/>
                </a:ext>
              </a:extLst>
            </p:cNvPr>
            <p:cNvSpPr txBox="1"/>
            <p:nvPr/>
          </p:nvSpPr>
          <p:spPr>
            <a:xfrm>
              <a:off x="8990820" y="3706592"/>
              <a:ext cx="24929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辅助机：确定地址空间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531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9A01279-1C75-D613-D643-44A855618C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栈破坏检测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257369-E4F0-1021-FDE6-BB30A33D6A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buffer</a:t>
            </a:r>
            <a:r>
              <a:rPr kumimoji="1" lang="zh-CN" altLang="en-US" dirty="0"/>
              <a:t>后插入哨兵值</a:t>
            </a:r>
            <a:r>
              <a:rPr kumimoji="1" lang="en-US" altLang="zh-CN" dirty="0"/>
              <a:t>/</a:t>
            </a:r>
            <a:r>
              <a:rPr kumimoji="1" lang="zh-CN" altLang="en-US" dirty="0"/>
              <a:t>金丝雀值</a:t>
            </a:r>
            <a:endParaRPr kumimoji="1" lang="en-US" altLang="zh-CN" dirty="0"/>
          </a:p>
          <a:p>
            <a:r>
              <a:rPr kumimoji="1" lang="zh-CN" altLang="en-US" dirty="0"/>
              <a:t>哨兵值在程序运行时随机产生，攻击者无法获知</a:t>
            </a:r>
            <a:endParaRPr kumimoji="1" lang="en-US" altLang="zh-CN" dirty="0"/>
          </a:p>
          <a:p>
            <a:r>
              <a:rPr kumimoji="1" lang="zh-CN" altLang="en-US" dirty="0"/>
              <a:t>缓冲区越界会修改该值，程序检测到这种行为后将异常终止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9D6411-19C6-B068-41DC-ECE0A0A63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DB8F27-DD4F-4366-D54D-988DF8B1E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95" y="3221293"/>
            <a:ext cx="5289855" cy="256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69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D84CB22-3B53-7D78-C78E-0812E33FE7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限制可执行代码区域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5C6A14-DC63-5F56-4AEA-BBB3931F84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内存保护机制引入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NX</a:t>
            </a:r>
            <a:r>
              <a:rPr kumimoji="1" lang="zh-CN" altLang="en-US" dirty="0"/>
              <a:t>（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No-Execute</a:t>
            </a:r>
            <a:r>
              <a:rPr kumimoji="1" lang="zh-CN" altLang="en-US" dirty="0"/>
              <a:t>，不可执行）位，将读写和执行权限分离</a:t>
            </a:r>
            <a:endParaRPr kumimoji="1" lang="en-US" altLang="zh-CN" dirty="0"/>
          </a:p>
          <a:p>
            <a:r>
              <a:rPr kumimoji="1" lang="zh-CN" altLang="en-US" dirty="0"/>
              <a:t>将栈标记为可读可写不可执行</a:t>
            </a:r>
            <a:endParaRPr kumimoji="1" lang="en-US" altLang="zh-CN" dirty="0"/>
          </a:p>
          <a:p>
            <a:r>
              <a:rPr kumimoji="1" lang="zh-CN" altLang="en-US" dirty="0"/>
              <a:t>即使攻击者在栈中插入了恶意代码，也不能执行它们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666E3A-BA09-6AE4-0D93-F97AE10A8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315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95160" y="2667000"/>
            <a:ext cx="7054894" cy="1066800"/>
          </a:xfrm>
        </p:spPr>
        <p:txBody>
          <a:bodyPr/>
          <a:lstStyle/>
          <a:p>
            <a:pPr algn="ctr"/>
            <a:r>
              <a:rPr lang="en-US" altLang="zh-CN" sz="6600" dirty="0"/>
              <a:t>Q&amp;A</a:t>
            </a:r>
          </a:p>
          <a:p>
            <a:pPr algn="ctr"/>
            <a:r>
              <a:rPr lang="en-US" altLang="zh-CN" sz="3600" b="0" dirty="0"/>
              <a:t>THANK YOU</a:t>
            </a:r>
            <a:endParaRPr lang="zh-CN" altLang="en-US" sz="36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1883BF-0A3E-03D2-7806-F2FB400E23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缓冲区溢出攻击原理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364BCC-B54F-218B-E702-138C1A59EA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寄存器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栈顶指针 </a:t>
            </a:r>
            <a:r>
              <a:rPr kumimoji="1"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kumimoji="1"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rsp</a:t>
            </a:r>
            <a:endParaRPr kumimoji="1" lang="en-US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/>
              <a:t>程序计数器 </a:t>
            </a:r>
            <a:r>
              <a:rPr kumimoji="1"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%rip</a:t>
            </a:r>
          </a:p>
          <a:p>
            <a:pPr lvl="1"/>
            <a:r>
              <a:rPr kumimoji="1" lang="zh-CN" altLang="en-US" dirty="0"/>
              <a:t>过程传参中第一个参数 </a:t>
            </a:r>
            <a:r>
              <a:rPr kumimoji="1"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kumimoji="1"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endParaRPr kumimoji="1" lang="en-US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/>
              <a:t>过程调用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从调函数返回主调函数</a:t>
            </a:r>
            <a:endParaRPr kumimoji="1" lang="en-US" altLang="zh-CN" dirty="0"/>
          </a:p>
          <a:p>
            <a:pPr lvl="1"/>
            <a:r>
              <a:rPr kumimoji="1"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ret=</a:t>
            </a:r>
            <a:r>
              <a:rPr kumimoji="1"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pop+jmp</a:t>
            </a:r>
            <a:endParaRPr kumimoji="1" lang="en-US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kumimoji="1" lang="en-US" altLang="zh-CN" dirty="0"/>
              <a:t> </a:t>
            </a:r>
            <a:r>
              <a:rPr kumimoji="1" lang="zh-CN" altLang="en-US" dirty="0"/>
              <a:t>返回地址</a:t>
            </a:r>
            <a:endParaRPr kumimoji="1" lang="en-US" altLang="zh-CN" dirty="0"/>
          </a:p>
          <a:p>
            <a:pPr lvl="1"/>
            <a:r>
              <a:rPr kumimoji="1" lang="en-US" altLang="zh-CN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jmp</a:t>
            </a:r>
            <a:r>
              <a:rPr kumimoji="1" lang="en-US" altLang="zh-CN" dirty="0"/>
              <a:t> </a:t>
            </a:r>
            <a:r>
              <a:rPr kumimoji="1" lang="zh-CN" altLang="en-US" dirty="0"/>
              <a:t>返回地址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30B319-5CF5-054F-9635-BF9160A4D4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884CF403-00D2-A4B9-9736-6C9E4B85737D}"/>
              </a:ext>
            </a:extLst>
          </p:cNvPr>
          <p:cNvSpPr txBox="1">
            <a:spLocks/>
          </p:cNvSpPr>
          <p:nvPr/>
        </p:nvSpPr>
        <p:spPr>
          <a:xfrm>
            <a:off x="892372" y="6145969"/>
            <a:ext cx="5508429" cy="535064"/>
          </a:xfrm>
          <a:prstGeom prst="rect">
            <a:avLst/>
          </a:prstGeom>
        </p:spPr>
        <p:txBody>
          <a:bodyPr/>
          <a:lstStyle>
            <a:lvl1pPr marL="363855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p"/>
              <a:defRPr sz="2200" b="0" kern="1200" spc="3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2000" kern="1200" spc="3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8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6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4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" altLang="zh-C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Reference</a:t>
            </a:r>
            <a:r>
              <a:rPr kumimoji="1" lang="zh-CN" alt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" altLang="zh-C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CS:APP3e</a:t>
            </a:r>
            <a:r>
              <a:rPr kumimoji="1" lang="en-US" altLang="zh-C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pp164</a:t>
            </a:r>
            <a:endParaRPr kumimoji="1" lang="zh-CN" alt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E9595E-40C8-D40B-29A5-8C295762A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701" y="979563"/>
            <a:ext cx="3459034" cy="532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1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6E7E9C0-C023-5B7D-1E1D-657533705C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缓冲区溢出攻击原理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9C3358-F85A-5E36-6200-B0195A012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753020-D060-CAB3-4C24-165077E46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71" y="1373315"/>
            <a:ext cx="4240139" cy="43074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E12AE0-82BB-EB45-E26D-1462A79F5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691" y="1326634"/>
            <a:ext cx="4940300" cy="19820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9AB14D-4777-8C30-3EFC-437B96E81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691" y="3308671"/>
            <a:ext cx="4940300" cy="2400300"/>
          </a:xfrm>
          <a:prstGeom prst="rect">
            <a:avLst/>
          </a:prstGeom>
        </p:spPr>
      </p:pic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879791FA-FAEF-67D0-1E81-505D999AF7E3}"/>
              </a:ext>
            </a:extLst>
          </p:cNvPr>
          <p:cNvSpPr txBox="1">
            <a:spLocks/>
          </p:cNvSpPr>
          <p:nvPr/>
        </p:nvSpPr>
        <p:spPr>
          <a:xfrm>
            <a:off x="892372" y="6145969"/>
            <a:ext cx="5508429" cy="535064"/>
          </a:xfrm>
          <a:prstGeom prst="rect">
            <a:avLst/>
          </a:prstGeom>
        </p:spPr>
        <p:txBody>
          <a:bodyPr/>
          <a:lstStyle>
            <a:lvl1pPr marL="363855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p"/>
              <a:defRPr sz="2200" b="0" kern="1200" spc="3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2000" kern="1200" spc="3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8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6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4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kumimoji="1" lang="en" altLang="zh-C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Reference</a:t>
            </a:r>
            <a:r>
              <a:rPr kumimoji="1" lang="zh-CN" altLang="en-US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" altLang="zh-C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CS:APP3e</a:t>
            </a:r>
            <a:r>
              <a:rPr kumimoji="1" lang="en-US" altLang="zh-CN" sz="18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pp164</a:t>
            </a:r>
            <a:endParaRPr kumimoji="1" lang="zh-CN" altLang="en-US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772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03"/>
          <p:cNvSpPr txBox="1"/>
          <p:nvPr/>
        </p:nvSpPr>
        <p:spPr>
          <a:xfrm>
            <a:off x="8475865" y="3550435"/>
            <a:ext cx="286425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预防建议</a:t>
            </a:r>
          </a:p>
        </p:txBody>
      </p:sp>
      <p:sp>
        <p:nvSpPr>
          <p:cNvPr id="5" name="Object 205"/>
          <p:cNvSpPr txBox="1"/>
          <p:nvPr/>
        </p:nvSpPr>
        <p:spPr>
          <a:xfrm>
            <a:off x="4710315" y="3550435"/>
            <a:ext cx="286425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漏洞分析</a:t>
            </a:r>
          </a:p>
        </p:txBody>
      </p:sp>
      <p:sp>
        <p:nvSpPr>
          <p:cNvPr id="7" name="Object 207"/>
          <p:cNvSpPr txBox="1"/>
          <p:nvPr/>
        </p:nvSpPr>
        <p:spPr>
          <a:xfrm>
            <a:off x="8425065" y="1626385"/>
            <a:ext cx="300012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b="1" spc="300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02-</a:t>
            </a:r>
            <a:r>
              <a:rPr lang="zh-CN" altLang="en-US" sz="3000" b="1" spc="300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前期交互</a:t>
            </a:r>
          </a:p>
        </p:txBody>
      </p:sp>
      <p:sp>
        <p:nvSpPr>
          <p:cNvPr id="9" name="Object 209"/>
          <p:cNvSpPr txBox="1"/>
          <p:nvPr/>
        </p:nvSpPr>
        <p:spPr>
          <a:xfrm>
            <a:off x="4703965" y="1626385"/>
            <a:ext cx="2777727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实验准备</a:t>
            </a:r>
            <a:endParaRPr lang="zh-CN" altLang="en-US" sz="900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36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A118E83-6FA3-C62F-75FD-C6F7253821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Nmap</a:t>
            </a:r>
            <a:r>
              <a:rPr kumimoji="1" lang="zh-CN" altLang="en-US" dirty="0"/>
              <a:t>扫描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791123-FDD3-A49D-B912-CF80EB34D2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发现靶机开放了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9999</a:t>
            </a:r>
            <a:r>
              <a:rPr kumimoji="1" lang="zh-CN" altLang="en-US" dirty="0"/>
              <a:t> 和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10000</a:t>
            </a:r>
            <a:r>
              <a:rPr kumimoji="1" lang="zh-CN" altLang="en-US" dirty="0"/>
              <a:t> 端口，后者为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http</a:t>
            </a:r>
            <a:r>
              <a:rPr kumimoji="1" lang="zh-CN" altLang="en-US" dirty="0"/>
              <a:t> 服务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51C7E1-7B03-95F1-5A1A-06E2E2859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96B170-B9AE-9B98-3B4D-EE2ACAEF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122" y="2431227"/>
            <a:ext cx="7090361" cy="36680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0354F82-5A3C-AB3D-D00D-6FB015078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46" y="3762439"/>
            <a:ext cx="3009900" cy="2336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A9F652-EA74-FC36-ACDD-41F8B6551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46" y="2431227"/>
            <a:ext cx="3004254" cy="107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31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940665-4B40-F379-D994-DB6A7619D5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访问开放端口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3ECF63-ADCA-D747-EBDA-85C3F1566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260" y="2453053"/>
            <a:ext cx="4222673" cy="2906346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A1AC8-515B-951B-A9D8-2168DC8B3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5" y="1498601"/>
            <a:ext cx="2541001" cy="598488"/>
          </a:xfrm>
        </p:spPr>
        <p:txBody>
          <a:bodyPr/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10000</a:t>
            </a:r>
            <a:r>
              <a:rPr kumimoji="1" lang="zh-CN" altLang="en-US" dirty="0"/>
              <a:t> 端口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52C792-ACC1-AEE1-6B81-5F8F8C99F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45726E-B39D-B485-C06B-03C86D382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46" y="2453053"/>
            <a:ext cx="5735595" cy="2887811"/>
          </a:xfrm>
          <a:prstGeom prst="rect">
            <a:avLst/>
          </a:prstGeom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36421FE-FF6F-108F-7209-08308C307C6A}"/>
              </a:ext>
            </a:extLst>
          </p:cNvPr>
          <p:cNvSpPr txBox="1">
            <a:spLocks/>
          </p:cNvSpPr>
          <p:nvPr/>
        </p:nvSpPr>
        <p:spPr>
          <a:xfrm>
            <a:off x="7223260" y="1498601"/>
            <a:ext cx="2541001" cy="598488"/>
          </a:xfrm>
          <a:prstGeom prst="rect">
            <a:avLst/>
          </a:prstGeom>
        </p:spPr>
        <p:txBody>
          <a:bodyPr/>
          <a:lstStyle>
            <a:lvl1pPr marL="363855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p"/>
              <a:defRPr sz="2200" b="0" kern="1200" spc="3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2000" kern="1200" spc="3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8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6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4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9999</a:t>
            </a:r>
            <a:r>
              <a:rPr kumimoji="1" lang="zh-CN" altLang="en-US" dirty="0"/>
              <a:t> 端口</a:t>
            </a:r>
          </a:p>
        </p:txBody>
      </p:sp>
    </p:spTree>
    <p:extLst>
      <p:ext uri="{BB962C8B-B14F-4D97-AF65-F5344CB8AC3E}">
        <p14:creationId xmlns:p14="http://schemas.microsoft.com/office/powerpoint/2010/main" val="2767887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D7897A0-7761-78B5-FF88-627FF75FF1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目录扫描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BD6E41-1126-8F50-90EC-E40A78FED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5" y="1498600"/>
            <a:ext cx="9649245" cy="598489"/>
          </a:xfrm>
        </p:spPr>
        <p:txBody>
          <a:bodyPr/>
          <a:lstStyle/>
          <a:p>
            <a:r>
              <a:rPr kumimoji="1" lang="zh-CN" altLang="en-US" dirty="0"/>
              <a:t>扫描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10000</a:t>
            </a:r>
            <a:r>
              <a:rPr kumimoji="1" lang="zh-CN" altLang="en-US" dirty="0"/>
              <a:t>端口，发现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bin</a:t>
            </a:r>
            <a:r>
              <a:rPr kumimoji="1" lang="zh-CN" altLang="en-US" dirty="0"/>
              <a:t> 目录，其中包含一个二进制文件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233D65-0E5B-32F1-8E37-FDA3AC0B0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EAFED1-589B-AE46-A391-352C733AF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46" y="2108458"/>
            <a:ext cx="5791200" cy="2527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666CE1-C8BF-0355-DBEB-02323FB22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470" y="2108458"/>
            <a:ext cx="3848100" cy="1689100"/>
          </a:xfrm>
          <a:prstGeom prst="rect">
            <a:avLst/>
          </a:prstGeom>
        </p:spPr>
      </p:pic>
      <p:sp>
        <p:nvSpPr>
          <p:cNvPr id="8" name="文本占位符 2">
            <a:extLst>
              <a:ext uri="{FF2B5EF4-FFF2-40B4-BE49-F238E27FC236}">
                <a16:creationId xmlns:a16="http://schemas.microsoft.com/office/drawing/2014/main" id="{74E91734-F876-0E2D-D041-154A976C45EF}"/>
              </a:ext>
            </a:extLst>
          </p:cNvPr>
          <p:cNvSpPr txBox="1">
            <a:spLocks/>
          </p:cNvSpPr>
          <p:nvPr/>
        </p:nvSpPr>
        <p:spPr>
          <a:xfrm>
            <a:off x="1017746" y="4926453"/>
            <a:ext cx="6989432" cy="598489"/>
          </a:xfrm>
          <a:prstGeom prst="rect">
            <a:avLst/>
          </a:prstGeom>
        </p:spPr>
        <p:txBody>
          <a:bodyPr/>
          <a:lstStyle>
            <a:lvl1pPr marL="363855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92D050"/>
              </a:buClr>
              <a:buFont typeface="Wingdings" panose="05000000000000000000" pitchFamily="2" charset="2"/>
              <a:buChar char="p"/>
              <a:defRPr sz="2200" b="0" kern="1200" spc="3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2000" kern="1200" spc="3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8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6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92D050"/>
              </a:buClr>
              <a:buFont typeface="Arial" panose="020B0604020202020204" pitchFamily="34" charset="0"/>
              <a:buChar char="•"/>
              <a:defRPr sz="1400" kern="1200" spc="3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下载后查看文件类型，为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win32</a:t>
            </a:r>
            <a:r>
              <a:rPr kumimoji="1" lang="zh-CN" altLang="en-US" dirty="0"/>
              <a:t> 可执行文件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D13C87C-614C-BBD3-44F9-7121C5780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46" y="5582532"/>
            <a:ext cx="9491001" cy="73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751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KSO_WPP_MARK_KEY" val="103087f6-fa06-4625-b81c-c0e16a33d0db"/>
  <p:tag name="COMMONDATA" val="eyJoZGlkIjoiZTk1NDQ4OTE2MDgwZDFmNjg2ZGIzMTJmODViYzU1ZTgifQ=="/>
</p:tagLst>
</file>

<file path=ppt/theme/theme1.xml><?xml version="1.0" encoding="utf-8"?>
<a:theme xmlns:a="http://schemas.openxmlformats.org/drawingml/2006/main" name="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698</Words>
  <Application>Microsoft Office PowerPoint</Application>
  <PresentationFormat>宽屏</PresentationFormat>
  <Paragraphs>141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等线</vt:lpstr>
      <vt:lpstr>微软雅黑</vt:lpstr>
      <vt:lpstr>Arial</vt:lpstr>
      <vt:lpstr>Consolas</vt:lpstr>
      <vt:lpstr>Wingdings</vt:lpstr>
      <vt:lpstr>赤霞朱主题​​</vt:lpstr>
      <vt:lpstr>VULNHUB Brainpan 缓冲区溢出实验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徐臻</dc:creator>
  <cp:keywords>2021模板</cp:keywords>
  <cp:lastModifiedBy>CSD SJTU</cp:lastModifiedBy>
  <cp:revision>457</cp:revision>
  <dcterms:created xsi:type="dcterms:W3CDTF">2019-01-23T14:14:00Z</dcterms:created>
  <dcterms:modified xsi:type="dcterms:W3CDTF">2023-08-19T15:51:28Z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4E5F989C02E74BBDAF6620308E5D0E0D_12</vt:lpwstr>
  </property>
  <property fmtid="{D5CDD505-2E9C-101B-9397-08002B2CF9AE}" pid="12" name="KSOProductBuildVer">
    <vt:lpwstr>2052-11.1.0.14036</vt:lpwstr>
  </property>
</Properties>
</file>